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60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fx6D1432/hR8lCSJkjLXA" hashData="ItI2FNsDHeEZcGKtr+SCwko4Eh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66FF"/>
    <a:srgbClr val="6600CC"/>
    <a:srgbClr val="CC99FF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E4C2-080C-4B61-B658-665CC9E5756E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F8D2-00BC-4FDA-BAF7-322C74A6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FEF4-FC8B-4E56-B0A4-B439C3EF1E69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3651-6571-4C31-A8F6-A3B6AE279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73F9-6E9A-4698-93B2-402354CFE3EB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D540-5FE5-41E8-B04D-6B683D72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B369-7323-4D3A-A434-995031E8CBB9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CCCF-99AA-4119-96AA-86BAFF40F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CF7D-1DF2-4B20-83A9-731568C04AC2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5E54-BBC0-4FAD-98CF-26DBD2E7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64E7-FAE0-4D51-B857-45CA8A7C4807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29F2-330D-42D2-B146-F6789C890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3C32-D78D-4195-9323-3FD1A539BB50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0978-A473-4DA7-8CBF-10C30224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A728-F174-44E0-B5B0-C06D1EA1910F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5F70-9F3F-416F-8FB4-A15B0446A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2F89-C148-4EE7-AA8A-6FCD6F3974F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2CCA-F539-42BF-928F-13031749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55E1-AF9C-4E69-AED0-589A03209FD1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849C-0FE8-4E6A-B208-D7C41CB0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C9DD-A28D-48D3-8858-20C8BB35B29A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257C-4B14-4E00-9290-1A4A39D3D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459C5-FF23-4485-AC1A-8FAFA4D7CDBF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FEBFE2-77E2-4E03-9B90-40202A79E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0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4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5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6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7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8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____________Microsoft_Office_PowerPoint_97-200319.ppt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3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oleObject" Target="../embeddings/____________Microsoft_Office_PowerPoint_97-20032.ppt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hyperlink" Target="http://lib.brstu.ru/website/woomen_of_russia.files/image006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0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0"/>
          <a:ext cx="9145588" cy="7000875"/>
        </p:xfrm>
        <a:graphic>
          <a:graphicData uri="http://schemas.openxmlformats.org/presentationml/2006/ole">
            <p:oleObj spid="_x0000_s44034" name="Презентация" r:id="rId3" imgW="4570610" imgH="3427643" progId="PowerPoint.Show.8">
              <p:embed/>
            </p:oleObj>
          </a:graphicData>
        </a:graphic>
      </p:graphicFrame>
      <p:sp>
        <p:nvSpPr>
          <p:cNvPr id="44039" name="Rectangle 7"/>
          <p:cNvSpPr>
            <a:spLocks noGrp="1"/>
          </p:cNvSpPr>
          <p:nvPr>
            <p:ph type="subTitle" idx="1"/>
          </p:nvPr>
        </p:nvSpPr>
        <p:spPr>
          <a:xfrm>
            <a:off x="395288" y="2420938"/>
            <a:ext cx="8351837" cy="3241675"/>
          </a:xfrm>
        </p:spPr>
        <p:txBody>
          <a:bodyPr/>
          <a:lstStyle/>
          <a:p>
            <a:r>
              <a:rPr lang="ru-RU" sz="5400" b="1" smtClean="0">
                <a:solidFill>
                  <a:schemeClr val="bg1"/>
                </a:solidFill>
              </a:rPr>
              <a:t>«Государство и право»</a:t>
            </a:r>
          </a:p>
          <a:p>
            <a:endParaRPr lang="ru-RU" sz="180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Виртуальная выставка</a:t>
            </a:r>
          </a:p>
          <a:p>
            <a:endParaRPr lang="ru-RU" sz="180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К 85-летию журнала «Государство и право»</a:t>
            </a:r>
          </a:p>
        </p:txBody>
      </p:sp>
      <p:sp>
        <p:nvSpPr>
          <p:cNvPr id="44040" name="Rectangle 8"/>
          <p:cNvSpPr>
            <a:spLocks noGrp="1"/>
          </p:cNvSpPr>
          <p:nvPr>
            <p:ph type="ctrTitle"/>
          </p:nvPr>
        </p:nvSpPr>
        <p:spPr>
          <a:xfrm>
            <a:off x="687388" y="188913"/>
            <a:ext cx="7772400" cy="1470025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Муниципальное учреждение культуры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«Тульская библиотечная система»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7650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7654" name="Picture 6" descr="B:\ПЦ\85 лет\brest2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52"/>
            <a:ext cx="5406256" cy="3429024"/>
          </a:xfrm>
          <a:prstGeom prst="ellipse">
            <a:avLst/>
          </a:prstGeom>
          <a:ln w="63500" cap="rnd">
            <a:solidFill>
              <a:srgbClr val="CC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3357562"/>
            <a:ext cx="5286412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П.Стучка</a:t>
            </a:r>
            <a:r>
              <a:rPr lang="ru-RU" dirty="0"/>
              <a:t> с идейными лидерами Октябрьской революции Л.Каменевым, А.Иоффе, Л.Троцким и др..Декабрь 1917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6072198" y="142852"/>
            <a:ext cx="2786082" cy="4000528"/>
          </a:xfrm>
          <a:prstGeom prst="foldedCorner">
            <a:avLst>
              <a:gd name="adj" fmla="val 2497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«Право — это система (или порядок) общественных отношений, соответствующая интересам господствующего класса и охраняемая организованной силой его (т. е. этого класса)». </a:t>
            </a:r>
            <a:r>
              <a:rPr lang="ru-RU" sz="2000" dirty="0" err="1"/>
              <a:t>П.Стучка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8143932" cy="2285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rgbClr val="FFFFFF"/>
                </a:solidFill>
              </a:rPr>
              <a:t>К концу 1920-х г. содержание журналов существенно изменилось, что определялось, в первую очередь, эволюцией политического режима в стране. Журнал становится более политизированным, уходит его строгий академизм, научная аргументация вытесняется ссылками на партийные решения. 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«</a:t>
            </a:r>
            <a:r>
              <a:rPr lang="ru-RU">
                <a:solidFill>
                  <a:srgbClr val="FFFFFF"/>
                </a:solidFill>
              </a:rPr>
              <a:t>Революции права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»</a:t>
            </a:r>
            <a:r>
              <a:rPr lang="ru-RU">
                <a:solidFill>
                  <a:srgbClr val="FFFFFF"/>
                </a:solidFill>
              </a:rPr>
              <a:t> того времени - свидетельство резкого ограничения возможностей развития юридической науки, утверждения единственного исследовательского подхода в рамках марксистской методологии 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8674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8675" name="Picture 3" descr="B:\ПЦ\Виртуальная выставка Полонская\Картин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3000396" cy="435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Блок-схема: знак завершения 7"/>
          <p:cNvSpPr/>
          <p:nvPr/>
        </p:nvSpPr>
        <p:spPr>
          <a:xfrm>
            <a:off x="1071538" y="142852"/>
            <a:ext cx="7286676" cy="928694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929063" y="1428750"/>
            <a:ext cx="4714875" cy="5214938"/>
          </a:xfrm>
          <a:prstGeom prst="flowChartDocumen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разные годы главными редакторами были очень разные, а иногда тенденциозные специалисты. Дважды (с 1938 по 1941 г. и с 1946 по 1950 г.)  журнал возглавлял Андрей </a:t>
            </a:r>
            <a:r>
              <a:rPr lang="ru-RU" sz="2000" dirty="0" err="1"/>
              <a:t>Януарьевич</a:t>
            </a:r>
            <a:r>
              <a:rPr lang="ru-RU" sz="2000" dirty="0"/>
              <a:t> Вышинский - советский государственный деятель, юрист и дипломат, доктор юридических наук, академик АН СССР, самый известный прокурор в истории СССР, прославившийся своей клеветой, которая погубила многие жизни, при этом он был мастером этой клеветы, мог обвинить кого угодно и в чём угодно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285750" y="5214938"/>
            <a:ext cx="3571875" cy="1357312"/>
          </a:xfrm>
          <a:prstGeom prst="ellipseRibbon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Вышинский А.Я.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(1883-1954)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9698" name="Презентация" r:id="rId3" imgW="4570610" imgH="3427643" progId="PowerPoint.Show.8">
              <p:embed/>
            </p:oleObj>
          </a:graphicData>
        </a:graphic>
      </p:graphicFrame>
      <p:sp>
        <p:nvSpPr>
          <p:cNvPr id="10" name="Блок-схема: ссылка на другую страницу 9"/>
          <p:cNvSpPr/>
          <p:nvPr/>
        </p:nvSpPr>
        <p:spPr>
          <a:xfrm>
            <a:off x="3429000" y="285750"/>
            <a:ext cx="5429250" cy="6429375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rgbClr val="FFFFFF"/>
                </a:solidFill>
              </a:rPr>
              <a:t>При Вышинском А.Я в 1939 году журнал был переименован в «Советское государство и право»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,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>
                <a:solidFill>
                  <a:srgbClr val="FFFFFF"/>
                </a:solidFill>
              </a:rPr>
              <a:t>став ведущим теоретическим  изданием советской правовой науки. Тематика журнала полностью соответствовала его названию. Основным было  теоретическое рассмотрение проблем социалистической государственности, демократии права, законности; предложения по улучшению правового регулирования хозяйственной деятельности, разработка правовых вопросов политического и экономического сотрудничества со странами социализма; борьба с буржуазной и ревизионистской политической и правовой идеологией. Тираж к 1975 году составил  около 40 тыс. экз.  Для сравнения,  сегодня тираж </a:t>
            </a:r>
            <a:r>
              <a:rPr lang="ru-RU" sz="2000">
                <a:solidFill>
                  <a:srgbClr val="FFFFFF"/>
                </a:solidFill>
                <a:latin typeface="Arial" charset="0"/>
              </a:rPr>
              <a:t>-</a:t>
            </a:r>
            <a:r>
              <a:rPr lang="ru-RU" sz="2000">
                <a:solidFill>
                  <a:srgbClr val="FFFFFF"/>
                </a:solidFill>
              </a:rPr>
              <a:t> 981 экз.</a:t>
            </a:r>
          </a:p>
        </p:txBody>
      </p:sp>
      <p:pic>
        <p:nvPicPr>
          <p:cNvPr id="5" name="Picture 3" descr="B:\ПЦ\85 лет\Новая папка\19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08050"/>
            <a:ext cx="26416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0722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0723" name="Picture 3" descr="B:\ПЦ\Виртуальная выставка Полонская\Картинка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2"/>
            <a:ext cx="165912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Блок-схема: знак завершения 4"/>
          <p:cNvSpPr/>
          <p:nvPr/>
        </p:nvSpPr>
        <p:spPr>
          <a:xfrm>
            <a:off x="1071538" y="142852"/>
            <a:ext cx="7286676" cy="928694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0" name="Волна 9"/>
          <p:cNvSpPr/>
          <p:nvPr/>
        </p:nvSpPr>
        <p:spPr>
          <a:xfrm>
            <a:off x="3500438" y="1428750"/>
            <a:ext cx="5357812" cy="4643438"/>
          </a:xfrm>
          <a:prstGeom prst="wave">
            <a:avLst>
              <a:gd name="adj1" fmla="val 8046"/>
              <a:gd name="adj2" fmla="val 93"/>
            </a:avLst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rgbClr val="FFC000"/>
                </a:solidFill>
              </a:rPr>
              <a:t>С 1955 по 1958 год журнал возглавлял Иван Васильевич Павлов - доктор юридических наук, профессор, заслуженный деятель науки РСФСР, запомнился как главный редактор</a:t>
            </a:r>
            <a:r>
              <a:rPr lang="ru-RU" sz="2000">
                <a:solidFill>
                  <a:srgbClr val="FFC000"/>
                </a:solidFill>
                <a:latin typeface="Arial" charset="0"/>
              </a:rPr>
              <a:t>,</a:t>
            </a:r>
            <a:r>
              <a:rPr lang="ru-RU" sz="2000">
                <a:solidFill>
                  <a:srgbClr val="FFC000"/>
                </a:solidFill>
              </a:rPr>
              <a:t> в сферу научных интересов которого входили общетеоретические вопросы науки колхозного права, проблемы государственного руководства колхозами</a:t>
            </a:r>
          </a:p>
          <a:p>
            <a:endParaRPr lang="ru-RU" sz="2000">
              <a:solidFill>
                <a:srgbClr val="FFC000"/>
              </a:solidFill>
            </a:endParaRP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357188" y="4429125"/>
            <a:ext cx="2928937" cy="1214438"/>
          </a:xfrm>
          <a:prstGeom prst="ellipseRibbon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Павлов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(1909-1979)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1746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1747" name="Picture 3" descr="B:\ПЦ\Виртуальная выставка Полонская\Картинка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3214710" cy="372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000496" y="1357298"/>
            <a:ext cx="5000660" cy="5286412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6600CC"/>
                </a:solidFill>
              </a:rPr>
              <a:t>На этом посту его сменил Сергей Александрович Голунский, который принимал активное участие в Ялтинской, Потсдамской конференциях,  участвовал в разработке таких важнейших международных документов, как Устав ООН, Статут Международного суда, был  член Международного суда ООН. А  в 1946г. выступал в качестве обвинителя от СССР на Токийском процессе главных военных японских преступников. С.А.Голунским в соавторстве со М.С.Строговичем был написан первый советский учебник </a:t>
            </a:r>
            <a:r>
              <a:rPr lang="ru-RU" sz="2000">
                <a:solidFill>
                  <a:srgbClr val="6600CC"/>
                </a:solidFill>
                <a:latin typeface="Arial" charset="0"/>
              </a:rPr>
              <a:t>«</a:t>
            </a:r>
            <a:r>
              <a:rPr lang="ru-RU" sz="2000">
                <a:solidFill>
                  <a:srgbClr val="6600CC"/>
                </a:solidFill>
              </a:rPr>
              <a:t>Теория государства и права</a:t>
            </a:r>
            <a:r>
              <a:rPr lang="ru-RU" sz="2000">
                <a:solidFill>
                  <a:srgbClr val="6600CC"/>
                </a:solidFill>
                <a:latin typeface="Arial" charset="0"/>
              </a:rPr>
              <a:t>»</a:t>
            </a:r>
            <a:r>
              <a:rPr lang="ru-RU" sz="2000">
                <a:solidFill>
                  <a:srgbClr val="6600CC"/>
                </a:solidFill>
              </a:rPr>
              <a:t>, по которому обучались несколько поколений юристов</a:t>
            </a:r>
          </a:p>
          <a:p>
            <a:endParaRPr lang="ru-RU" sz="2000">
              <a:solidFill>
                <a:srgbClr val="6600CC"/>
              </a:solidFill>
            </a:endParaRP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571500" y="5500688"/>
            <a:ext cx="3214688" cy="1071562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6600CC"/>
                </a:solidFill>
              </a:rPr>
              <a:t>Голунский</a:t>
            </a:r>
            <a:r>
              <a:rPr lang="ru-RU" dirty="0">
                <a:solidFill>
                  <a:srgbClr val="6600CC"/>
                </a:solidFill>
              </a:rPr>
              <a:t> С.А.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600CC"/>
                </a:solidFill>
              </a:rPr>
              <a:t>(1985-1962) 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2770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2771" name="Picture 3" descr="C:\Documents and Settings\Юзер2чз\Рабочий стол\ин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643050"/>
            <a:ext cx="2571768" cy="336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9125" y="1268413"/>
            <a:ext cx="4429125" cy="558958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>
                <a:solidFill>
                  <a:srgbClr val="002060"/>
                </a:solidFill>
              </a:rPr>
              <a:t>Были среди главных редакторов журнала и участники Великой Отечественной войны. Например,  С.А.Иванов. Он первым среди отечественных юристов – специалистов в области трудового права </a:t>
            </a:r>
            <a:r>
              <a:rPr lang="ru-RU" sz="200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000">
                <a:solidFill>
                  <a:srgbClr val="002060"/>
                </a:solidFill>
              </a:rPr>
              <a:t>исследовал проблемы международно-правового регулирования труда. </a:t>
            </a:r>
          </a:p>
          <a:p>
            <a:r>
              <a:rPr lang="ru-RU" sz="2000">
                <a:solidFill>
                  <a:srgbClr val="002060"/>
                </a:solidFill>
              </a:rPr>
              <a:t>Семен Александрович участвовал в подготовке Основ законодательства Союза ССР и союзных республик о труде, являлся главным редактором Энциклопедического словаря «Трудовое право» (1979)</a:t>
            </a:r>
          </a:p>
          <a:p>
            <a:endParaRPr lang="ru-RU" sz="2000">
              <a:solidFill>
                <a:srgbClr val="002060"/>
              </a:solidFill>
            </a:endParaRPr>
          </a:p>
          <a:p>
            <a:r>
              <a:rPr lang="ru-RU" sz="2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Круглая лента лицом вниз 11"/>
          <p:cNvSpPr/>
          <p:nvPr/>
        </p:nvSpPr>
        <p:spPr>
          <a:xfrm>
            <a:off x="468313" y="5157788"/>
            <a:ext cx="3500437" cy="1454150"/>
          </a:xfrm>
          <a:prstGeom prst="ellipseRibb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Семен Александрович Иванов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(1924-2008)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3794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3795" name="Picture 3" descr="B:\ПЦ\Виртуальная выставка Полонская\Картинка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677003" cy="2448272"/>
          </a:xfrm>
          <a:prstGeom prst="ellipse">
            <a:avLst/>
          </a:prstGeom>
          <a:ln w="63500" cap="rnd">
            <a:solidFill>
              <a:srgbClr val="CC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2916238" y="1341438"/>
            <a:ext cx="6372225" cy="5372100"/>
          </a:xfrm>
          <a:prstGeom prst="flowChartInputOutput">
            <a:avLst/>
          </a:prstGeom>
          <a:solidFill>
            <a:srgbClr val="99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В 1992 году журнал, в связи с серьезными политическими переменами в России, был в очередной раз переименован, теперь он носит название «Государство и право». В это время руководил им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К.Ф. </a:t>
            </a:r>
            <a:r>
              <a:rPr lang="ru-RU" sz="2000" dirty="0" err="1">
                <a:solidFill>
                  <a:srgbClr val="FFFF00"/>
                </a:solidFill>
              </a:rPr>
              <a:t>Шеремет</a:t>
            </a:r>
            <a:r>
              <a:rPr lang="ru-RU" sz="2000" dirty="0">
                <a:solidFill>
                  <a:srgbClr val="FFFF00"/>
                </a:solidFill>
              </a:rPr>
              <a:t>, занимавшийся   проблемами государственного права, советского строительства и муниципального права. В составе рабочих групп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 К.Ф. </a:t>
            </a:r>
            <a:r>
              <a:rPr lang="ru-RU" sz="2000" dirty="0" err="1">
                <a:solidFill>
                  <a:srgbClr val="FFFF00"/>
                </a:solidFill>
              </a:rPr>
              <a:t>Шеремет</a:t>
            </a:r>
            <a:r>
              <a:rPr lang="ru-RU" sz="2000" dirty="0">
                <a:solidFill>
                  <a:srgbClr val="FFFF00"/>
                </a:solidFill>
              </a:rPr>
              <a:t> участвовал в разработке проектов более чем 20 законов СССР, РСФСР и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Круглая лента лицом вниз 14"/>
          <p:cNvSpPr/>
          <p:nvPr/>
        </p:nvSpPr>
        <p:spPr>
          <a:xfrm>
            <a:off x="250825" y="4221163"/>
            <a:ext cx="3168650" cy="981075"/>
          </a:xfrm>
          <a:prstGeom prst="ellipseRibbon">
            <a:avLst/>
          </a:prstGeom>
          <a:solidFill>
            <a:srgbClr val="9966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</a:rPr>
              <a:t>Шеремет</a:t>
            </a:r>
            <a:r>
              <a:rPr lang="ru-RU" dirty="0">
                <a:solidFill>
                  <a:srgbClr val="FFFF00"/>
                </a:solidFill>
              </a:rPr>
              <a:t> К.Ф.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(1923-2001) 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4818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4819" name="Picture 3" descr="B:\ПЦ\Виртуальная выставка Полонская\Картинка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3096344" cy="3971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030663" y="1341438"/>
            <a:ext cx="5113337" cy="53276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Глобальные </a:t>
            </a:r>
            <a:r>
              <a:rPr lang="ru-RU" dirty="0" err="1"/>
              <a:t>внутрироссийские</a:t>
            </a:r>
            <a:r>
              <a:rPr lang="ru-RU" dirty="0"/>
              <a:t> перемены привели к кардинальному обновлению редакции журнала. К руководству были привлечены молодые, амбициозные специалисты. В декабре 1996 года  на должность главного редактора был назначен Анатолий Иванович </a:t>
            </a:r>
            <a:r>
              <a:rPr lang="ru-RU" dirty="0" err="1"/>
              <a:t>Ковлер</a:t>
            </a:r>
            <a:r>
              <a:rPr lang="ru-RU" dirty="0"/>
              <a:t> – выпускник</a:t>
            </a:r>
            <a:r>
              <a:rPr lang="ru-RU" b="1" i="1" dirty="0"/>
              <a:t> </a:t>
            </a:r>
            <a:r>
              <a:rPr lang="ru-RU" dirty="0"/>
              <a:t>МГИМО МИД СССР, эксперт Конституционного Суда РФ, один из участников разработки  Конституции России 1993 г. и законов о политических партиях и  об избирательном законодательстве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611188" y="5589588"/>
            <a:ext cx="3455987" cy="935037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Ковлер</a:t>
            </a:r>
            <a:r>
              <a:rPr lang="ru-RU" dirty="0"/>
              <a:t> А.И.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(род. в 1948 г.)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5842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5843" name="Picture 3" descr="B:\ПЦ\Виртуальная выставка Полонская\Каатинка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7719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редакторы журнала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572000" y="1412776"/>
            <a:ext cx="4392488" cy="5112568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 апреля 2007 г.</a:t>
            </a:r>
            <a:r>
              <a:rPr lang="ru-RU" sz="2000" b="1" dirty="0"/>
              <a:t> </a:t>
            </a:r>
            <a:r>
              <a:rPr lang="ru-RU" sz="2000" dirty="0"/>
              <a:t>главным редактором журнала «Государство и право» является Алексей Станиславович Автономов - главный научный сотрудник Института государства и права РАН, доктор юридических наук, профессор. Сферу научных интересов А.С. Автономова составляют конституционное, международное, гражданское право, теоретические и исторические проблемы права и государства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611560" y="5013176"/>
            <a:ext cx="3600400" cy="1224136"/>
          </a:xfrm>
          <a:prstGeom prst="ellipseRibbon">
            <a:avLst/>
          </a:prstGeom>
          <a:ln>
            <a:solidFill>
              <a:srgbClr val="CC66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Автономов А.С.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</a:t>
            </a:r>
            <a:r>
              <a:rPr lang="ru-RU" dirty="0" err="1"/>
              <a:t>род.в</a:t>
            </a:r>
            <a:r>
              <a:rPr lang="ru-RU" dirty="0"/>
              <a:t> 1959 г.)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6866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5" name="Picture 3" descr="B:\ПЦ\Виртуальная выставка Полонская\Картин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4922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 descr="B:\ПЦ\85 лет\Новая папка\1954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1052513"/>
            <a:ext cx="1354138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B:\ПЦ\85 лет\Новая папка\1961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8175" y="1844675"/>
            <a:ext cx="1439863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Picture 5" descr="B:\ПЦ\85 лет\Новая папка\1977-9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675" y="2852738"/>
            <a:ext cx="1368425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B:\ПЦ\85 лет\Новая папка\1979-7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35375" y="3644900"/>
            <a:ext cx="131762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Юзер2чз\Рабочий стол\50737[1]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356100" y="4508500"/>
            <a:ext cx="1285875" cy="201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5" descr="C:\Documents and Settings\Юзер2чз\Рабочий стол\part_4_cover_09_12_2008[1].jpg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395288" y="3068638"/>
            <a:ext cx="2336800" cy="32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796136" y="548680"/>
            <a:ext cx="2952328" cy="48245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Сегодня журнал динамично развивается, являясь ведущим академическим, научно-теоретическим журналом, в котором публикуются статьи по актуальным проблемам развития юридической науки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9218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9229" name="Picture 13" descr="C:\Documents and Settings\Юзер2чз\Рабочий стол\19500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B:\ПЦ\Виртуальная выставка Полонская\Картинк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0"/>
            <a:ext cx="1485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Documents and Settings\Юзер2чз\Рабочий стол\zakon2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538" y="4746625"/>
            <a:ext cx="16208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C:\Documents and Settings\Юзер2чз\Рабочий стол\part_4_cover_09_12_2008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799956">
            <a:off x="7045325" y="4416425"/>
            <a:ext cx="1620838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1" descr="C:\Documents and Settings\Юзер2чз\Рабочий стол\q1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0"/>
            <a:ext cx="16208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C:\Documents and Settings\Юзер2чз\Рабочий стол\388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643188"/>
            <a:ext cx="16192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Юзер2чз\Рабочий стол\50737[1].jpg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7358082" y="214290"/>
            <a:ext cx="1620000" cy="2532899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5" name="Picture 2" descr="Картинка 2 из 102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11560" y="188640"/>
            <a:ext cx="1620000" cy="230513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2" name="Picture 3" descr="B:\ПЦ\85 лет\Новая папка\1979-7[1]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-905706">
            <a:off x="1882775" y="4718050"/>
            <a:ext cx="13430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1763713" y="1989138"/>
            <a:ext cx="6143625" cy="30003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Уважаемые читатели! В феврале 2012 г. журналу «Государство и право» исполнилось 85 лет.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«Государство и право» - ведущий академический, научно-теоретический журнал, в котором публикуются статьи по актуальным теоретическим  и прикладным проблемам развития юридической науки. Журнал входит в список изданий, рекомендуемых для опубликования основных научных результатов диссертации на соискание учёной степени кандидата и доктора наук. Издаётся  под руководством Отделения общественных наук РАН 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7890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37891" name="Picture 3" descr="B:\ПЦ\85 лет\тап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836613"/>
            <a:ext cx="2528888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275856" y="188640"/>
            <a:ext cx="5760640" cy="6408712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rgbClr val="FFFFFF"/>
                </a:solidFill>
              </a:rPr>
              <a:t>Журнал внес заметный вклад в разработку новых теоретических и прикладных проблем отечественного права. Появились новые рубрики: «Философия права» «Ненаучная страничка», где своими воспоминаниями делятся юристы старшего поколения; идущая в ногу со временем рубрика «Глобализация, государство, право». Подготовлен  указатель  публикаций по истории политических и правовых учений в период с 1927 по 2008 год, что  необходимо при защите диссертаций и написания статей, монографий по теме «Право». Журнал живо откликается на обсуждение проектов законов, например, была опубликована полемика по поводу проекта федерального закона «О полиции»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8914" name="Презентация" r:id="rId3" imgW="4570610" imgH="3427643" progId="PowerPoint.Show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53006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B:\ПЦ\85 лет\тап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692150"/>
            <a:ext cx="252730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4643438" y="333375"/>
            <a:ext cx="3673475" cy="4679950"/>
          </a:xfrm>
          <a:prstGeom prst="foldedCorne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rgbClr val="FFFFFF"/>
                </a:solidFill>
              </a:rPr>
              <a:t>Журнал часто упрекают в научности и академизме, оторванности от жизни, могу с этим поспорить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:</a:t>
            </a:r>
            <a:r>
              <a:rPr lang="ru-RU">
                <a:solidFill>
                  <a:srgbClr val="FFFFFF"/>
                </a:solidFill>
              </a:rPr>
              <a:t> проработав много лет зав. Правовым центром Центральной городской библиотеки им. Л.Н. Толстого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,</a:t>
            </a:r>
            <a:r>
              <a:rPr lang="ru-RU">
                <a:solidFill>
                  <a:srgbClr val="FFFFFF"/>
                </a:solidFill>
              </a:rPr>
              <a:t> я наблюдаю, как растет интерес к публикациям в журнале не только у специалистов и аспирантов «Права», но и у студентов не правовых специальностей и даже школьников. Желаю журналу дальнейшего процветания и помнить слова   У. Черчиля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0113" y="5229225"/>
            <a:ext cx="7920037" cy="136842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«Никакой успех – не окончателен, никакие неудачи — не фатальны: в конечном счете значимо лишь мужество продолжать» . (Уинстон Черчилль)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40962" name="Презентация" r:id="rId3" imgW="4570610" imgH="3427643" progId="PowerPoint.Show.8">
              <p:embed/>
            </p:oleObj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smtClean="0">
                <a:solidFill>
                  <a:srgbClr val="FFC000"/>
                </a:solidFill>
              </a:rPr>
              <a:t>Список литературы</a:t>
            </a:r>
          </a:p>
          <a:p>
            <a:pPr>
              <a:buFont typeface="Arial" charset="0"/>
              <a:buNone/>
            </a:pPr>
            <a:endParaRPr lang="ru-RU" sz="1800" smtClean="0">
              <a:solidFill>
                <a:srgbClr val="FFC00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Кроткова, Н. В. Журналу «Государство и право» – 85 лет / Н. В. Кроткова // Госудраство и право. – 2012. – № 4. – С. 11-28.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Стучка Петр Иванович // БСЭ. – 3-е изд. – М., 1976. – Т. 25. – С. 15.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Вышинский Андрей Януарович // БСЭ. – 3-е изд. – М., 1971. – Т. 5. – С. 574.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Гаврилова, И. Н. [Рецензия] // Государство и право. – 2010. – № 12. – С.105-107. – Рец. на кн.: Советская юстиция при Сталине / П. Соломон. Изд. 2-е. М.: Рос. полит. энцикл., 2008. - 464 с.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Голунский Сергей Александрович // БСЭ. – 3-е изд. – М., 1972. – Т. 7. – С. 43.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Семен Александрович Иванов (1924 – 2008) : некролог / Рос. ассоц. трудового права и права соц. обеспечения, сотрудники ред. журн. «Государство и право»// Государство и право. – 2008. – № 8. – С. 127.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К. Ф. Шеремету – 75 лет // Государство и право. – 1998. – № 5. – С. 127.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Ковлер, А. И. Конституция «формальная» и «реальная» / А. И. Ковлер // Полис. – 1998. – № 6. – С. 26-32.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Ковлер, А. И. «Слухи об остром конфликте ЕСПЧ и КСРФ, мягко говоря, преувеличены» : [интервью номера] / А. И. Ковлер ; беседовал Ян Пискунов // Закон. – 2012. – № 2. – С. 8-13.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Кроткова, Н. В. Указатель публикаций по истории политических и правовых учений в журнале «Государство и право» (1927 – 2008 гг.). Русская политико-правовая мысль / Н. В. Кроткова // Государство и право. – 2008. – № 9. – С. 119-128.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Кроткова Н. В. Указатель публикаций по истории политических и правовых учений в журнале « Государство и право» (1927 – 2008 гг.). Зарубежная политико-правовая мысль / Н. В. Кроткова // Государство и право. – 2008. – № 8. – С.116-124.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400" smtClean="0">
                <a:solidFill>
                  <a:srgbClr val="FFC000"/>
                </a:solidFill>
              </a:rPr>
              <a:t>Правительство в зарубежных странах : учебное пособие / А. Н. Козырин, Е. К. Глушко, [А. С. Автономов] и др. – М. : Ось – 89, 2007.  – 240 с.</a:t>
            </a:r>
            <a:br>
              <a:rPr lang="ru-RU" sz="1400" smtClean="0">
                <a:solidFill>
                  <a:srgbClr val="FFC000"/>
                </a:solidFill>
              </a:rPr>
            </a:br>
            <a:endParaRPr lang="ru-RU" sz="1400" smtClean="0">
              <a:solidFill>
                <a:srgbClr val="FFC000"/>
              </a:solidFill>
            </a:endParaRPr>
          </a:p>
          <a:p>
            <a:pPr>
              <a:buFont typeface="Arial" charset="0"/>
              <a:buNone/>
            </a:pPr>
            <a:endParaRPr lang="ru-RU" sz="1400" smtClean="0">
              <a:solidFill>
                <a:srgbClr val="FFC000"/>
              </a:solidFill>
            </a:endParaRPr>
          </a:p>
          <a:p>
            <a:pPr>
              <a:buFont typeface="Calibri" pitchFamily="34" charset="0"/>
              <a:buAutoNum type="arabicPeriod"/>
            </a:pPr>
            <a:endParaRPr lang="ru-RU" sz="14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43010" name="Презентация" r:id="rId3" imgW="4570610" imgH="3427643" progId="PowerPoint.Show.8">
              <p:embed/>
            </p:oleObj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79475" y="1295400"/>
            <a:ext cx="8229600" cy="314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Муниципальное учреждение культуры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FFC000"/>
                </a:solidFill>
                <a:latin typeface="Arial" charset="0"/>
              </a:rPr>
              <a:t>«Тульская библиотечная система» </a:t>
            </a:r>
            <a:r>
              <a:rPr lang="ru-RU" sz="2400" b="1" baseline="30000" smtClean="0">
                <a:solidFill>
                  <a:srgbClr val="FFC000"/>
                </a:solidFill>
              </a:rPr>
              <a:t>©</a:t>
            </a:r>
            <a:endParaRPr lang="ru-RU" sz="2400" b="1" baseline="30000" smtClean="0">
              <a:solidFill>
                <a:srgbClr val="FFC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2400" b="1" smtClean="0">
              <a:solidFill>
                <a:srgbClr val="FFC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Подбор материала, монтаж, дизайн </a:t>
            </a:r>
            <a:r>
              <a:rPr lang="ru-RU" sz="2000" smtClean="0">
                <a:solidFill>
                  <a:srgbClr val="FFC000"/>
                </a:solidFill>
              </a:rPr>
              <a:t>–</a:t>
            </a: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зав. Интеллект</a:t>
            </a:r>
            <a:r>
              <a:rPr lang="ru-RU" sz="2000" smtClean="0">
                <a:solidFill>
                  <a:srgbClr val="FFC000"/>
                </a:solidFill>
              </a:rPr>
              <a:t>–</a:t>
            </a: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центром Центральной городской библиотеки 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им. Л.Н.Толстого МУК «Тульская библиотечная система»</a:t>
            </a:r>
          </a:p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FFC000"/>
                </a:solidFill>
                <a:latin typeface="Arial" charset="0"/>
              </a:rPr>
              <a:t>И.Е.Полонская.</a:t>
            </a:r>
          </a:p>
          <a:p>
            <a:pPr algn="ctr">
              <a:buFont typeface="Arial" charset="0"/>
              <a:buNone/>
            </a:pPr>
            <a:endParaRPr lang="ru-RU" sz="2000" smtClean="0">
              <a:solidFill>
                <a:srgbClr val="FFC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smtClean="0">
              <a:solidFill>
                <a:srgbClr val="FFC000"/>
              </a:solidFill>
            </a:endParaRPr>
          </a:p>
          <a:p>
            <a:pPr>
              <a:buFont typeface="Arial" charset="0"/>
              <a:buNone/>
            </a:pPr>
            <a:endParaRPr lang="ru-RU" sz="1400" smtClean="0">
              <a:solidFill>
                <a:srgbClr val="FFC000"/>
              </a:solidFill>
            </a:endParaRPr>
          </a:p>
        </p:txBody>
      </p:sp>
      <p:pic>
        <p:nvPicPr>
          <p:cNvPr id="43012" name="Picture 4" descr="Логотип объемный светлый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177800"/>
            <a:ext cx="1054100" cy="11636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7170" name="Презентация" r:id="rId3" imgW="4570610" imgH="3427643" progId="PowerPoint.Show.8">
              <p:embed/>
            </p:oleObj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Награды журнала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4" name="Picture 6" descr="C:\Documents and Settings\Юзер2чз\Рабочий стол\medaKoni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14688"/>
            <a:ext cx="25352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357818" y="1214422"/>
            <a:ext cx="3500462" cy="507209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За время своего существования журнал не раз менял  наименование, пережил многократную смену главных редакторов и всегда живо реагировал на политическую ситуацию. За заслуги в области юридической науки, пропаганде достижений в развитии  государственности, демократии и законности не раз был отмечен дипломами, медалями и орденами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80" name="Picture 12" descr="C:\Documents and Settings\Юзер2чз\Рабочий стол\4e15e0e05c295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857250"/>
            <a:ext cx="19764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142844" y="857232"/>
            <a:ext cx="2786082" cy="207170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Указом Президиума Верховного Совета СССР от </a:t>
            </a:r>
            <a:r>
              <a:rPr lang="ru-RU" b="1" dirty="0"/>
              <a:t>23 сентября 1977 г.</a:t>
            </a:r>
            <a:r>
              <a:rPr lang="ru-RU" dirty="0"/>
              <a:t> журнал «Советское государство и право» был награжден орденом </a:t>
            </a:r>
            <a:r>
              <a:rPr lang="ru-RU" b="1" dirty="0"/>
              <a:t>«Знак Почета»</a:t>
            </a:r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2214546" y="3929066"/>
            <a:ext cx="3071834" cy="2571768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9 февраля</a:t>
            </a:r>
            <a:r>
              <a:rPr lang="ru-RU" dirty="0"/>
              <a:t> </a:t>
            </a:r>
            <a:r>
              <a:rPr lang="ru-RU" b="1" dirty="0"/>
              <a:t>1996 г. </a:t>
            </a:r>
            <a:r>
              <a:rPr lang="ru-RU" dirty="0"/>
              <a:t>коллектив редакции журнала был награжден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Дипломом и памятной медалью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им. А.Ф. Кони</a:t>
            </a:r>
            <a:endParaRPr lang="ru-RU" dirty="0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4099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" name="Picture 4" descr="C:\Documents and Settings\Юзер2чз\Рабочий стол\v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DFA"/>
              </a:clrFrom>
              <a:clrTo>
                <a:srgbClr val="FA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375" y="6000750"/>
            <a:ext cx="2571750" cy="714375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2071678"/>
            <a:ext cx="3786182" cy="4500594"/>
          </a:xfrm>
          <a:prstGeom prst="roundRect">
            <a:avLst>
              <a:gd name="adj" fmla="val 27305"/>
            </a:avLst>
          </a:prstGeom>
          <a:solidFill>
            <a:srgbClr val="CC66FF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В Интеллект–центре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и Фонде сериальных изданий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 Центральной городской библиотеки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им.Л.Н.Толстого собраны журналы, начиная с 1963 года. Предлагаем вам виртуальное путешествие в мир права, закона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и академического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их прочтения</a:t>
            </a:r>
            <a:endParaRPr lang="ru-RU" sz="2000">
              <a:solidFill>
                <a:srgbClr val="FFFF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" name="Picture 15" descr="C:\Documents and Settings\Юзер2чз\Рабочий стол\part_4_cover_09_12_2008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7250" y="1571625"/>
            <a:ext cx="3143250" cy="443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5588" cy="7000875"/>
        </p:xfrm>
        <a:graphic>
          <a:graphicData uri="http://schemas.openxmlformats.org/presentationml/2006/ole">
            <p:oleObj spid="_x0000_s6146" name="Презентация" r:id="rId3" imgW="4570610" imgH="3427643" progId="PowerPoint.Show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 1927, СССР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1" name="Picture 7" descr="C:\Documents and Settings\Юзер2чз\Рабочий стол\275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505187" cy="3075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http://epizodsspace.airbase.ru/bibl/golovanov/doroga/272-2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3571876"/>
            <a:ext cx="2083609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Блок-схема: документ 11"/>
          <p:cNvSpPr/>
          <p:nvPr/>
        </p:nvSpPr>
        <p:spPr>
          <a:xfrm>
            <a:off x="4572000" y="1500188"/>
            <a:ext cx="4429125" cy="3857625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>
                <a:solidFill>
                  <a:srgbClr val="953735"/>
                </a:solidFill>
              </a:rPr>
              <a:t>Вот уже десять лет как на 1/6 части планеты установлена власть рабочих и крестьян. И слова из песни «Кто был никем, тот станет всем» успешно реализуются на огромной территории. В Москве прошло открытие </a:t>
            </a:r>
            <a:r>
              <a:rPr lang="ru-RU" sz="2000">
                <a:solidFill>
                  <a:srgbClr val="953735"/>
                </a:solidFill>
                <a:latin typeface="Arial" charset="0"/>
              </a:rPr>
              <a:t>«</a:t>
            </a:r>
            <a:r>
              <a:rPr lang="ru-RU" sz="2000">
                <a:solidFill>
                  <a:srgbClr val="953735"/>
                </a:solidFill>
              </a:rPr>
              <a:t>Первой мировой выставки межпланетных аппаратов, механизмов, приборов и исторических материалов</a:t>
            </a:r>
            <a:r>
              <a:rPr lang="ru-RU" sz="2000">
                <a:solidFill>
                  <a:srgbClr val="953735"/>
                </a:solidFill>
                <a:latin typeface="Arial" charset="0"/>
              </a:rPr>
              <a:t>»</a:t>
            </a:r>
            <a:endParaRPr lang="ru-RU" sz="2000">
              <a:solidFill>
                <a:srgbClr val="953735"/>
              </a:solidFill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8194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8195" name="Picture 3" descr="C:\Documents and Settings\Юзер2чз\Рабочий стол\280px-Митрополит_Сергий_(ЖМП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3270248" cy="3784144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Блок-схема: данные 11"/>
          <p:cNvSpPr/>
          <p:nvPr/>
        </p:nvSpPr>
        <p:spPr>
          <a:xfrm>
            <a:off x="4929188" y="1143000"/>
            <a:ext cx="4214812" cy="5000625"/>
          </a:xfrm>
          <a:prstGeom prst="flowChartInputOutp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Освобожден митрополит Сергий, арестованный в 1926 году. Ради выживания православной церкви он будет проповедовать полное ее подчинение советской власти, что вызовет весьма противоречивую реакцию в церкви как в СССР, так и за границей </a:t>
            </a: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250825" y="4581525"/>
            <a:ext cx="4429125" cy="2071688"/>
          </a:xfrm>
          <a:prstGeom prst="upArrowCallout">
            <a:avLst>
              <a:gd name="adj1" fmla="val 25000"/>
              <a:gd name="adj2" fmla="val 53167"/>
              <a:gd name="adj3" fmla="val 25000"/>
              <a:gd name="adj4" fmla="val 6497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Патриарх Сергий (1867-1944)-патриарх Московский и всея Руси, первый </a:t>
            </a:r>
            <a:r>
              <a:rPr lang="ru-RU" dirty="0" err="1"/>
              <a:t>предстоятель</a:t>
            </a:r>
            <a:r>
              <a:rPr lang="ru-RU" dirty="0"/>
              <a:t> современной Русской Православной Церкви, богослов, автор богослужебных текстов и духовных стихов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 1927, СССР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4578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4579" name="Picture 3" descr="C:\Documents and Settings\Юзер2чз\Рабочий стол\680px-XV_съезд_ВКП(б)_-_Рыков,_Скрыпник,_Сталин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211678" cy="3709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Двойная волна 15"/>
          <p:cNvSpPr/>
          <p:nvPr/>
        </p:nvSpPr>
        <p:spPr>
          <a:xfrm>
            <a:off x="4643438" y="1571612"/>
            <a:ext cx="4214842" cy="4429156"/>
          </a:xfrm>
          <a:prstGeom prst="doubleWave">
            <a:avLst/>
          </a:prstGeom>
          <a:solidFill>
            <a:srgbClr val="9966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Открыл свою работу </a:t>
            </a:r>
            <a:r>
              <a:rPr lang="en-US" sz="2000" dirty="0"/>
              <a:t>XV</a:t>
            </a:r>
            <a:r>
              <a:rPr lang="ru-RU" sz="2000" dirty="0"/>
              <a:t> съезд ВКП(б) и сразу  ознаменовался  громкими исключениями из рядов партии Л.Троцкого, Г.Зиновьева, К. </a:t>
            </a:r>
            <a:r>
              <a:rPr lang="ru-RU" sz="2000" dirty="0" err="1"/>
              <a:t>Радека</a:t>
            </a:r>
            <a:r>
              <a:rPr lang="ru-RU" sz="2000" dirty="0"/>
              <a:t> и еще 75 активных членов «троцкистско-зиновьевского блока»   </a:t>
            </a:r>
          </a:p>
        </p:txBody>
      </p:sp>
      <p:sp>
        <p:nvSpPr>
          <p:cNvPr id="17" name="Лента лицом вниз 16"/>
          <p:cNvSpPr/>
          <p:nvPr/>
        </p:nvSpPr>
        <p:spPr>
          <a:xfrm>
            <a:off x="142875" y="5000625"/>
            <a:ext cx="4572000" cy="1571625"/>
          </a:xfrm>
          <a:prstGeom prst="ribbon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XV съезд ВКП(б). На переднем плане Рыков,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</a:rPr>
              <a:t>Скрыпник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, Сталин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 1927, СССР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5602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5603" name="Picture 3" descr="B:\ПЦ\Виртуальная выставка Полонская\Картин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5"/>
            <a:ext cx="2860675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с одним скругленным углом 9"/>
          <p:cNvSpPr/>
          <p:nvPr/>
        </p:nvSpPr>
        <p:spPr>
          <a:xfrm>
            <a:off x="428625" y="285750"/>
            <a:ext cx="2714625" cy="5357813"/>
          </a:xfrm>
          <a:prstGeom prst="round1Rect">
            <a:avLst>
              <a:gd name="adj" fmla="val 32229"/>
            </a:avLst>
          </a:prstGeom>
          <a:solidFill>
            <a:srgbClr val="66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А в феврале вышел первый номер журнала «Революция права» - периодического печатного органа секции общей теории права и государства Коммунистической академии. Появление нового журнала стало важным событием в научной жизни советской юридической науки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4429125"/>
            <a:ext cx="5286375" cy="2286000"/>
          </a:xfrm>
          <a:prstGeom prst="roundRect">
            <a:avLst/>
          </a:prstGeom>
          <a:solidFill>
            <a:srgbClr val="66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Журнал «Революция и право» просуществовал до 1930 года. В журнале  обязательно печатались  программные статьи, подводившие итоги и намечавшие перспективы дальнейших научных изысканий в области права. А официальными толкователями марксистского понимания права и первым редактором журнала стал  П. </a:t>
            </a:r>
            <a:r>
              <a:rPr lang="ru-RU" dirty="0" err="1"/>
              <a:t>Стучка</a:t>
            </a:r>
            <a:endParaRPr lang="ru-RU" dirty="0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6626" name="Презентация" r:id="rId3" imgW="4570610" imgH="3427643" progId="PowerPoint.Show.8">
              <p:embed/>
            </p:oleObj>
          </a:graphicData>
        </a:graphic>
      </p:graphicFrame>
      <p:pic>
        <p:nvPicPr>
          <p:cNvPr id="26627" name="Picture 3" descr="B:\ПЦ\Виртуальная выставка Полонская\Картин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28"/>
            <a:ext cx="3000396" cy="4225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66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071934" y="142852"/>
            <a:ext cx="4857784" cy="6500858"/>
          </a:xfrm>
          <a:prstGeom prst="snip2DiagRect">
            <a:avLst>
              <a:gd name="adj1" fmla="val 17381"/>
              <a:gd name="adj2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rgbClr val="FFFFFF"/>
                </a:solidFill>
              </a:rPr>
              <a:t>Стучка Петр Иванович (1865-1932)– сын латышского крестьянина, блестящий студент юридического факультета Петербургского университета, активный участник латышского общественно-политическим  движения (Новое течение), участник Октябрьской революции, председатель следственной комиссии Петроградского ВРК, автор декрета о суде №</a:t>
            </a:r>
            <a:r>
              <a:rPr lang="ru-RU" sz="20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sz="2000">
                <a:solidFill>
                  <a:srgbClr val="FFFFFF"/>
                </a:solidFill>
              </a:rPr>
              <a:t>1, председатель Верховного суда РСФСР, главный редактор 1-й советской «Энциклопедии государства и права», один из создателей и директор Института советского права. Во времена своей активной деятельности был  самыми цитируемым автором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285750" y="4857750"/>
            <a:ext cx="3857625" cy="1500188"/>
          </a:xfrm>
          <a:prstGeom prst="plaque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«…марксизм не излагал новой философии права, не дал сразу нового понимания права, но он дал метод и материал для такого понимания». П. </a:t>
            </a:r>
            <a:r>
              <a:rPr lang="ru-RU" dirty="0" err="1">
                <a:solidFill>
                  <a:srgbClr val="FFFF00"/>
                </a:solidFill>
              </a:rPr>
              <a:t>Стучка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1503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Презентация</vt:lpstr>
      <vt:lpstr>Муниципальное учреждение культуры «Тульская библиотечная система»</vt:lpstr>
      <vt:lpstr>Слайд 2</vt:lpstr>
      <vt:lpstr>Награды журнала</vt:lpstr>
      <vt:lpstr>Слайд 4</vt:lpstr>
      <vt:lpstr>Год 1927, СССР</vt:lpstr>
      <vt:lpstr>Год 1927, СССР</vt:lpstr>
      <vt:lpstr>Год 1927, СССР</vt:lpstr>
      <vt:lpstr>Слайд 8</vt:lpstr>
      <vt:lpstr>Слайд 9</vt:lpstr>
      <vt:lpstr>Слайд 10</vt:lpstr>
      <vt:lpstr>Слайд 11</vt:lpstr>
      <vt:lpstr>Слайд 12</vt:lpstr>
      <vt:lpstr>Слайд 13</vt:lpstr>
      <vt:lpstr>Главные редакторы журнала</vt:lpstr>
      <vt:lpstr>Слайд 15</vt:lpstr>
      <vt:lpstr>Слайд 16</vt:lpstr>
      <vt:lpstr>Слайд 17</vt:lpstr>
      <vt:lpstr>Слайд 18</vt:lpstr>
      <vt:lpstr>Слайд 19</vt:lpstr>
      <vt:lpstr>Слайд 20</vt:lpstr>
      <vt:lpstr> </vt:lpstr>
      <vt:lpstr>Слайд 22</vt:lpstr>
      <vt:lpstr>Слайд 23</vt:lpstr>
    </vt:vector>
  </TitlesOfParts>
  <Manager>Токовая Н.Б.</Manager>
  <Company>МУК "Тульская библиотечная система"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и право</dc:title>
  <dc:subject>Виртуальная выставка</dc:subject>
  <dc:creator>Полонская И.Е.</dc:creator>
  <cp:lastModifiedBy>МУК ТБС</cp:lastModifiedBy>
  <cp:revision>61</cp:revision>
  <dcterms:created xsi:type="dcterms:W3CDTF">2012-06-20T07:43:44Z</dcterms:created>
  <dcterms:modified xsi:type="dcterms:W3CDTF">2013-02-07T09:11:55Z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